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308" r:id="rId2"/>
    <p:sldId id="2307" r:id="rId3"/>
    <p:sldId id="2224" r:id="rId4"/>
    <p:sldId id="2310" r:id="rId5"/>
    <p:sldId id="2311" r:id="rId6"/>
    <p:sldId id="2291" r:id="rId7"/>
    <p:sldId id="2306" r:id="rId8"/>
    <p:sldId id="2312" r:id="rId9"/>
    <p:sldId id="2313" r:id="rId10"/>
    <p:sldId id="2314" r:id="rId11"/>
    <p:sldId id="2315" r:id="rId12"/>
    <p:sldId id="2316" r:id="rId13"/>
    <p:sldId id="2317" r:id="rId14"/>
    <p:sldId id="2273" r:id="rId15"/>
    <p:sldId id="2309" r:id="rId16"/>
    <p:sldId id="2318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5"/>
    <a:srgbClr val="F7F7F7"/>
    <a:srgbClr val="FED042"/>
    <a:srgbClr val="3571A3"/>
    <a:srgbClr val="D57C05"/>
    <a:srgbClr val="FFD242"/>
    <a:srgbClr val="FFFF00"/>
    <a:srgbClr val="000000"/>
    <a:srgbClr val="FA484D"/>
    <a:srgbClr val="817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88664" autoAdjust="0"/>
  </p:normalViewPr>
  <p:slideViewPr>
    <p:cSldViewPr snapToGrid="0" snapToObjects="1">
      <p:cViewPr>
        <p:scale>
          <a:sx n="50" d="100"/>
          <a:sy n="50" d="100"/>
        </p:scale>
        <p:origin x="180" y="312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Brandusa</a:t>
            </a:r>
            <a:r>
              <a:rPr lang="en-US" dirty="0"/>
              <a:t> covered her Python journey + reasons to learn</a:t>
            </a:r>
          </a:p>
          <a:p>
            <a:r>
              <a:rPr lang="en-US" dirty="0"/>
              <a:t>My talk focuses on the power of Python for practical applications</a:t>
            </a:r>
          </a:p>
          <a:p>
            <a:r>
              <a:rPr lang="en-US" dirty="0"/>
              <a:t>Specifically: what you can do with one A4 piece of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Computers need data in a format they understand – numeric and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1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neural network – why? Buzzword</a:t>
            </a:r>
          </a:p>
          <a:p>
            <a:r>
              <a:rPr lang="en-GB" dirty="0"/>
              <a:t>Simulate brain. Takes inputs, passes through neurons, reaches output</a:t>
            </a:r>
          </a:p>
          <a:p>
            <a:r>
              <a:rPr lang="en-GB" dirty="0"/>
              <a:t>Just like we learn, so does network. Which to connect and how strong</a:t>
            </a:r>
          </a:p>
          <a:p>
            <a:r>
              <a:rPr lang="en-GB" dirty="0"/>
              <a:t>Design is appropriate – abstraction leads to Lego-like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0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it.</a:t>
            </a:r>
          </a:p>
          <a:p>
            <a:r>
              <a:rPr lang="en-GB" dirty="0"/>
              <a:t>Set if off running. Few mins pass. Look at result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is available</a:t>
            </a:r>
          </a:p>
          <a:p>
            <a:r>
              <a:rPr lang="en-GB" dirty="0"/>
              <a:t>Cloud environment so can run without needing to install or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work</a:t>
            </a:r>
          </a:p>
          <a:p>
            <a:r>
              <a:rPr lang="en-US" dirty="0"/>
              <a:t>Focuses: </a:t>
            </a:r>
            <a:r>
              <a:rPr lang="en-US" dirty="0" err="1"/>
              <a:t>PyMetrics</a:t>
            </a:r>
            <a:r>
              <a:rPr lang="en-US" dirty="0"/>
              <a:t>, Anomaly detection, Particle detection</a:t>
            </a:r>
          </a:p>
          <a:p>
            <a:r>
              <a:rPr lang="en-US" dirty="0"/>
              <a:t>Links to posts where appropriate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DABCB51-1146-4165-9E3E-6CE6A53E9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Closing notes:</a:t>
            </a:r>
          </a:p>
          <a:p>
            <a:r>
              <a:rPr lang="en-GB" dirty="0"/>
              <a:t>Data is becoming more freely available and so more demand to exploit it</a:t>
            </a:r>
          </a:p>
          <a:p>
            <a:r>
              <a:rPr lang="en-GB" dirty="0"/>
              <a:t>Programming is an essential skill. Schools are starting to teach it. Knowing a bit takes you far</a:t>
            </a:r>
          </a:p>
          <a:p>
            <a:r>
              <a:rPr lang="en-GB" dirty="0"/>
              <a:t>Be realistic, be sceptical, be aware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3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get time: some insight from working as a data scientist – what is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 bit about myself</a:t>
            </a:r>
          </a:p>
          <a:p>
            <a:r>
              <a:rPr lang="en-US" dirty="0"/>
              <a:t>No expectation that anyone should care so pretty picture to look at</a:t>
            </a:r>
          </a:p>
          <a:p>
            <a:r>
              <a:rPr lang="en-US" dirty="0" err="1"/>
              <a:t>Visualisation</a:t>
            </a:r>
            <a:r>
              <a:rPr lang="en-US" dirty="0"/>
              <a:t> of a method used to sort a ‘deck of cards’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05D215B-9B71-4802-8611-A2DB00E6A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it says on the tin</a:t>
            </a:r>
          </a:p>
          <a:p>
            <a:r>
              <a:rPr lang="en-GB" dirty="0"/>
              <a:t>Before we jump the gun: what is Python, what is ML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Original idea for talk: stocks</a:t>
            </a:r>
          </a:p>
          <a:p>
            <a:r>
              <a:rPr lang="en-GB" dirty="0"/>
              <a:t>Many articles claiming to predict stocks</a:t>
            </a:r>
          </a:p>
          <a:p>
            <a:r>
              <a:rPr lang="en-GB" dirty="0"/>
              <a:t>All look good but are statistically garbage</a:t>
            </a:r>
          </a:p>
          <a:p>
            <a:r>
              <a:rPr lang="en-GB" dirty="0"/>
              <a:t>In every case null model performs same or better</a:t>
            </a:r>
          </a:p>
          <a:p>
            <a:r>
              <a:rPr lang="en-GB" dirty="0"/>
              <a:t>Are applications: satellite, twitter analysis</a:t>
            </a:r>
          </a:p>
          <a:p>
            <a:r>
              <a:rPr lang="en-GB" dirty="0"/>
              <a:t>Happy to talk more after but just beware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4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challenge</a:t>
            </a:r>
          </a:p>
          <a:p>
            <a:r>
              <a:rPr lang="en-US" dirty="0"/>
              <a:t>5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Package: prewritten functionality </a:t>
            </a:r>
          </a:p>
          <a:p>
            <a:r>
              <a:rPr lang="en-GB" dirty="0"/>
              <a:t>Abstract away complex ideas</a:t>
            </a:r>
          </a:p>
          <a:p>
            <a:r>
              <a:rPr lang="en-GB" dirty="0"/>
              <a:t>Ex: </a:t>
            </a:r>
            <a:r>
              <a:rPr lang="en-GB" dirty="0" err="1"/>
              <a:t>MinMaxScaler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data is anonymised</a:t>
            </a:r>
          </a:p>
          <a:p>
            <a:r>
              <a:rPr lang="en-GB" dirty="0"/>
              <a:t>Column names are probable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3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5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  <p:transition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  <p:transition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  <p:transition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  <p:transition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  <p:transition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76370" y="0"/>
            <a:ext cx="1550127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8"/>
          <p:cNvSpPr>
            <a:spLocks noGrp="1"/>
          </p:cNvSpPr>
          <p:nvPr>
            <p:ph type="pic" sz="quarter" idx="46"/>
          </p:nvPr>
        </p:nvSpPr>
        <p:spPr>
          <a:xfrm>
            <a:off x="2899314" y="1674798"/>
            <a:ext cx="3058805" cy="3548216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0604"/>
      </p:ext>
    </p:extLst>
  </p:cSld>
  <p:clrMapOvr>
    <a:masterClrMapping/>
  </p:clrMapOvr>
  <p:transition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  <p:transition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  <p:transition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2" r:id="rId6"/>
    <p:sldLayoutId id="2147484119" r:id="rId7"/>
    <p:sldLayoutId id="2147484123" r:id="rId8"/>
  </p:sldLayoutIdLst>
  <p:transition advClick="0"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www.ttested.com/wall-of-music/" TargetMode="External"/><Relationship Id="rId18" Type="http://schemas.openxmlformats.org/officeDocument/2006/relationships/image" Target="../media/image45.png"/><Relationship Id="rId3" Type="http://schemas.openxmlformats.org/officeDocument/2006/relationships/image" Target="../media/image36.png"/><Relationship Id="rId21" Type="http://schemas.openxmlformats.org/officeDocument/2006/relationships/hyperlink" Target="https://www.ttested.com/guide-to-love/" TargetMode="External"/><Relationship Id="rId7" Type="http://schemas.openxmlformats.org/officeDocument/2006/relationships/hyperlink" Target="https://www.ttested.com/t9-layout/" TargetMode="External"/><Relationship Id="rId12" Type="http://schemas.openxmlformats.org/officeDocument/2006/relationships/image" Target="../media/image42.png"/><Relationship Id="rId17" Type="http://schemas.openxmlformats.org/officeDocument/2006/relationships/hyperlink" Target="https://www.ttested.com/parametric-snowflakes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hyperlink" Target="https://www.ttested.com/guide-to-darts/" TargetMode="External"/><Relationship Id="rId5" Type="http://schemas.openxmlformats.org/officeDocument/2006/relationships/image" Target="../media/image38.png"/><Relationship Id="rId15" Type="http://schemas.openxmlformats.org/officeDocument/2006/relationships/hyperlink" Target="https://www.ttested.com/pymetrics-reenvisioned/" TargetMode="External"/><Relationship Id="rId10" Type="http://schemas.openxmlformats.org/officeDocument/2006/relationships/image" Target="../media/image41.png"/><Relationship Id="rId19" Type="http://schemas.openxmlformats.org/officeDocument/2006/relationships/hyperlink" Target="https://www.ttested.com/coding-up-christmas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ttested.com/letter-distributions/" TargetMode="External"/><Relationship Id="rId14" Type="http://schemas.openxmlformats.org/officeDocument/2006/relationships/image" Target="../media/image43.jpe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sv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tested.com/sorting-algorithm-visualisation/" TargetMode="External"/><Relationship Id="rId3" Type="http://schemas.openxmlformats.org/officeDocument/2006/relationships/hyperlink" Target="https://www.ttested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github.com/THargreaves/introtothetidyverse" TargetMode="External"/><Relationship Id="rId4" Type="http://schemas.openxmlformats.org/officeDocument/2006/relationships/hyperlink" Target="https://github.com/THargreaves/practical-pyth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1131F-7CD5-4581-BE4F-4ADD6264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55" y="3101678"/>
            <a:ext cx="2145336" cy="21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7783" y="5934456"/>
            <a:ext cx="11691341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</a:rPr>
              <a:t>PYTH</a:t>
            </a:r>
            <a:r>
              <a:rPr lang="en-US" sz="16000" spc="3000" dirty="0">
                <a:solidFill>
                  <a:srgbClr val="FED042"/>
                </a:solidFill>
                <a:latin typeface="Montserrat" charset="0"/>
                <a:ea typeface="Montserrat" charset="0"/>
                <a:cs typeface="Montserrat" charset="0"/>
              </a:rPr>
              <a:t>ON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7544124" y="8057256"/>
            <a:ext cx="9289402" cy="80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AND A PIECE OF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F61C0-8B01-470D-A231-6443889F7714}"/>
              </a:ext>
            </a:extLst>
          </p:cNvPr>
          <p:cNvSpPr>
            <a:spLocks/>
          </p:cNvSpPr>
          <p:nvPr/>
        </p:nvSpPr>
        <p:spPr bwMode="auto">
          <a:xfrm>
            <a:off x="10511071" y="9116429"/>
            <a:ext cx="3404779" cy="80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200" dirty="0">
                <a:latin typeface="Montserrat Alternates SemiBold" panose="00000700000000000000" pitchFamily="50" charset="0"/>
                <a:sym typeface="Bebas Neue" charset="0"/>
              </a:rPr>
              <a:t>Tim Hargreaves</a:t>
            </a:r>
          </a:p>
        </p:txBody>
      </p:sp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04038" y="1150575"/>
            <a:ext cx="560121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Clean (cont.)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13984009" y="4073368"/>
            <a:ext cx="7833235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‘Encode’ categories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‘</a:t>
            </a:r>
            <a:r>
              <a:rPr lang="en-US" sz="6000" b="1" i="1" spc="200" dirty="0" err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Normalise</a:t>
            </a: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’ predictors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27341-75B8-4922-8BE3-DE538BE08D85}"/>
              </a:ext>
            </a:extLst>
          </p:cNvPr>
          <p:cNvSpPr txBox="1"/>
          <p:nvPr/>
        </p:nvSpPr>
        <p:spPr>
          <a:xfrm>
            <a:off x="10781319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21586825" y="8068119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93200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22CA1-DD8F-49C1-801C-BCA5C9FE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54" y="10811139"/>
            <a:ext cx="5629275" cy="77152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28AC4AA-0D5A-4F9F-89AC-5D2EA295C224}"/>
              </a:ext>
            </a:extLst>
          </p:cNvPr>
          <p:cNvSpPr/>
          <p:nvPr/>
        </p:nvSpPr>
        <p:spPr>
          <a:xfrm>
            <a:off x="19625829" y="10164047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1B755C-E51F-4758-8292-771F6E09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50" y="3600092"/>
            <a:ext cx="2714625" cy="1990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C158A8-D5F4-4D9E-9526-EF238A237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50" y="3629096"/>
            <a:ext cx="5257800" cy="19431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E29EF-5E3D-4343-BAD8-6335C80B7AE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982175" y="4595455"/>
            <a:ext cx="2163375" cy="5191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B80F8E-8C8A-4B9B-B464-ADA38B945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216" y="6670274"/>
            <a:ext cx="6607017" cy="42437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44F5F6-4616-4F87-A4A0-7FE0A35E5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754" y="8693196"/>
            <a:ext cx="5872596" cy="38397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60EA54-D735-42BE-BDD3-580DACD4B76F}"/>
              </a:ext>
            </a:extLst>
          </p:cNvPr>
          <p:cNvCxnSpPr>
            <a:cxnSpLocks/>
          </p:cNvCxnSpPr>
          <p:nvPr/>
        </p:nvCxnSpPr>
        <p:spPr>
          <a:xfrm>
            <a:off x="6248400" y="9201150"/>
            <a:ext cx="1183813" cy="784064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3C261-3107-480D-A5D1-E80AA8FF7CE6}"/>
              </a:ext>
            </a:extLst>
          </p:cNvPr>
          <p:cNvGrpSpPr/>
          <p:nvPr/>
        </p:nvGrpSpPr>
        <p:grpSpPr>
          <a:xfrm>
            <a:off x="13214327" y="7965914"/>
            <a:ext cx="9372600" cy="2000250"/>
            <a:chOff x="13214327" y="7965914"/>
            <a:chExt cx="9372600" cy="20002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0F43E5-ABEA-464C-862F-670DB773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14327" y="7965914"/>
              <a:ext cx="9372600" cy="2000250"/>
            </a:xfrm>
            <a:prstGeom prst="rect">
              <a:avLst/>
            </a:prstGeom>
            <a:ln>
              <a:solidFill>
                <a:srgbClr val="2E2E35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0F388A-E33E-4518-BE29-7077864A2E52}"/>
                </a:ext>
              </a:extLst>
            </p:cNvPr>
            <p:cNvSpPr/>
            <p:nvPr/>
          </p:nvSpPr>
          <p:spPr>
            <a:xfrm>
              <a:off x="18752820" y="9248775"/>
              <a:ext cx="2186940" cy="33337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975053-DC68-4C74-B55D-F7408AC28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497" t="58017" r="17262" b="16982"/>
            <a:stretch/>
          </p:blipFill>
          <p:spPr>
            <a:xfrm>
              <a:off x="18717577" y="9126442"/>
              <a:ext cx="210069" cy="50007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970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476AE-5B9F-40D1-9E37-8939C3EBB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92" y="5234423"/>
            <a:ext cx="9392961" cy="3057952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92614" y="1150575"/>
            <a:ext cx="242406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3823088" y="2870247"/>
            <a:ext cx="5622373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Design a neural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network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10319585" y="5356352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93200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3B7455-2CBC-4C4F-AE54-5E0C9785A082}"/>
              </a:ext>
            </a:extLst>
          </p:cNvPr>
          <p:cNvSpPr/>
          <p:nvPr/>
        </p:nvSpPr>
        <p:spPr>
          <a:xfrm>
            <a:off x="14634000" y="13199165"/>
            <a:ext cx="4878000" cy="516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A7733-2C62-41AE-B002-C8B7CD65717E}"/>
              </a:ext>
            </a:extLst>
          </p:cNvPr>
          <p:cNvSpPr txBox="1"/>
          <p:nvPr/>
        </p:nvSpPr>
        <p:spPr>
          <a:xfrm>
            <a:off x="18214849" y="12856406"/>
            <a:ext cx="1297151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F8C1A7-D5AC-4184-AEC1-BCC471495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793"/>
          <a:stretch/>
        </p:blipFill>
        <p:spPr>
          <a:xfrm>
            <a:off x="14299242" y="3028327"/>
            <a:ext cx="7791450" cy="9475116"/>
          </a:xfrm>
          <a:prstGeom prst="rect">
            <a:avLst/>
          </a:prstGeom>
        </p:spPr>
      </p:pic>
      <p:pic>
        <p:nvPicPr>
          <p:cNvPr id="2050" name="Picture 2" descr="Image result for neurons">
            <a:extLst>
              <a:ext uri="{FF2B5EF4-FFF2-40B4-BE49-F238E27FC236}">
                <a16:creationId xmlns:a16="http://schemas.microsoft.com/office/drawing/2014/main" id="{BE29BF33-0617-46EE-8656-C42556B2E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37" y="8786100"/>
            <a:ext cx="6888273" cy="3619474"/>
          </a:xfrm>
          <a:prstGeom prst="rect">
            <a:avLst/>
          </a:prstGeom>
          <a:noFill/>
          <a:ln>
            <a:solidFill>
              <a:srgbClr val="2E2E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025476" y="1150575"/>
            <a:ext cx="235833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5352810" y="3462837"/>
            <a:ext cx="13703669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Teach the network with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657D28-F471-4323-8E93-FE46F3E233D7}"/>
              </a:ext>
            </a:extLst>
          </p:cNvPr>
          <p:cNvSpPr/>
          <p:nvPr/>
        </p:nvSpPr>
        <p:spPr>
          <a:xfrm>
            <a:off x="12193200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80E08-A5E8-4662-9E92-749475352E08}"/>
              </a:ext>
            </a:extLst>
          </p:cNvPr>
          <p:cNvSpPr txBox="1"/>
          <p:nvPr/>
        </p:nvSpPr>
        <p:spPr>
          <a:xfrm>
            <a:off x="13230867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3B7455-2CBC-4C4F-AE54-5E0C9785A082}"/>
              </a:ext>
            </a:extLst>
          </p:cNvPr>
          <p:cNvSpPr/>
          <p:nvPr/>
        </p:nvSpPr>
        <p:spPr>
          <a:xfrm>
            <a:off x="14634000" y="13199165"/>
            <a:ext cx="4878000" cy="516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A7733-2C62-41AE-B002-C8B7CD65717E}"/>
              </a:ext>
            </a:extLst>
          </p:cNvPr>
          <p:cNvSpPr txBox="1"/>
          <p:nvPr/>
        </p:nvSpPr>
        <p:spPr>
          <a:xfrm>
            <a:off x="18214849" y="12856406"/>
            <a:ext cx="1297151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463894-201E-4A74-B7C2-7C143507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89" y="5227411"/>
            <a:ext cx="11744325" cy="79057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5338CC-53B3-43D7-9D3D-1CA6C7ADC84F}"/>
              </a:ext>
            </a:extLst>
          </p:cNvPr>
          <p:cNvSpPr txBox="1"/>
          <p:nvPr/>
        </p:nvSpPr>
        <p:spPr>
          <a:xfrm>
            <a:off x="5332616" y="7046421"/>
            <a:ext cx="13703669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See how it did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5DAB3-DFAD-49FE-A9F3-29BAAAB4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69" y="8795111"/>
            <a:ext cx="7905750" cy="1114425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4907B72-4683-4C5A-BAB5-6553DCED0DC9}"/>
              </a:ext>
            </a:extLst>
          </p:cNvPr>
          <p:cNvSpPr/>
          <p:nvPr/>
        </p:nvSpPr>
        <p:spPr>
          <a:xfrm>
            <a:off x="17764849" y="4583153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2DB32D-CB0C-4305-A96B-75980C76184A}"/>
              </a:ext>
            </a:extLst>
          </p:cNvPr>
          <p:cNvSpPr/>
          <p:nvPr/>
        </p:nvSpPr>
        <p:spPr>
          <a:xfrm>
            <a:off x="15840799" y="8180942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1555A6-9F51-4773-A73C-56F17C08D1F1}"/>
              </a:ext>
            </a:extLst>
          </p:cNvPr>
          <p:cNvSpPr txBox="1"/>
          <p:nvPr/>
        </p:nvSpPr>
        <p:spPr>
          <a:xfrm>
            <a:off x="23110957" y="12850174"/>
            <a:ext cx="1266693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D4713E-092B-486F-8156-78E2E6A677A8}"/>
              </a:ext>
            </a:extLst>
          </p:cNvPr>
          <p:cNvSpPr/>
          <p:nvPr/>
        </p:nvSpPr>
        <p:spPr>
          <a:xfrm>
            <a:off x="19512000" y="13199165"/>
            <a:ext cx="4878000" cy="516835"/>
          </a:xfrm>
          <a:prstGeom prst="rect">
            <a:avLst/>
          </a:prstGeom>
          <a:solidFill>
            <a:srgbClr val="D57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F8AD65-37BE-48FD-838E-F6E7EF4B71AA}"/>
              </a:ext>
            </a:extLst>
          </p:cNvPr>
          <p:cNvSpPr txBox="1"/>
          <p:nvPr/>
        </p:nvSpPr>
        <p:spPr>
          <a:xfrm>
            <a:off x="23123307" y="12856406"/>
            <a:ext cx="1266693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Train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DDFCE694-31A7-4C5D-BD3B-EA266A88C0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1" r="1010" b="-1"/>
          <a:stretch/>
        </p:blipFill>
        <p:spPr>
          <a:xfrm>
            <a:off x="8009196" y="10568829"/>
            <a:ext cx="8350511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411BB2-4A5C-4800-99A0-1FDF1EF6DBC7}"/>
              </a:ext>
            </a:extLst>
          </p:cNvPr>
          <p:cNvSpPr/>
          <p:nvPr/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85% 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FD85E3-6CE9-4A0E-A603-8AD6BA4F614E}"/>
              </a:ext>
            </a:extLst>
          </p:cNvPr>
          <p:cNvSpPr/>
          <p:nvPr/>
        </p:nvSpPr>
        <p:spPr>
          <a:xfrm>
            <a:off x="16371076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Written in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&lt;1 hour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C7F0-BE99-42AD-9EE8-240B2C5205A3}"/>
              </a:ext>
            </a:extLst>
          </p:cNvPr>
          <p:cNvSpPr/>
          <p:nvPr/>
        </p:nvSpPr>
        <p:spPr>
          <a:xfrm>
            <a:off x="8185538" y="7518400"/>
            <a:ext cx="8006576" cy="6197600"/>
          </a:xfrm>
          <a:prstGeom prst="rect">
            <a:avLst/>
          </a:prstGeom>
          <a:solidFill>
            <a:srgbClr val="35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&lt;50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Montserrat Light" panose="00000400000000000000" pitchFamily="50" charset="0"/>
              </a:rPr>
              <a:t>Lines of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7784A-06DD-4C08-9F00-CC7E8304C12F}"/>
              </a:ext>
            </a:extLst>
          </p:cNvPr>
          <p:cNvSpPr txBox="1"/>
          <p:nvPr/>
        </p:nvSpPr>
        <p:spPr>
          <a:xfrm>
            <a:off x="7205736" y="1429518"/>
            <a:ext cx="9966191" cy="93794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TRY IT FOR YOURSELF: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4B182C-610A-45BC-88C6-AD1E1E069088}"/>
              </a:ext>
            </a:extLst>
          </p:cNvPr>
          <p:cNvSpPr/>
          <p:nvPr/>
        </p:nvSpPr>
        <p:spPr>
          <a:xfrm>
            <a:off x="6578667" y="4097657"/>
            <a:ext cx="112203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bit.ly/credit-card-applications</a:t>
            </a:r>
          </a:p>
        </p:txBody>
      </p:sp>
    </p:spTree>
    <p:extLst>
      <p:ext uri="{BB962C8B-B14F-4D97-AF65-F5344CB8AC3E}">
        <p14:creationId xmlns:p14="http://schemas.microsoft.com/office/powerpoint/2010/main" val="16712367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4C90C8-D610-4F53-9C85-F4F08C3008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r="6122"/>
          <a:stretch/>
        </p:blipFill>
        <p:spPr>
          <a:xfrm>
            <a:off x="14291760" y="1099945"/>
            <a:ext cx="3568390" cy="356839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Picture 22" descr="A picture containing animal, star&#10;&#10;Description automatically generated">
            <a:extLst>
              <a:ext uri="{FF2B5EF4-FFF2-40B4-BE49-F238E27FC236}">
                <a16:creationId xmlns:a16="http://schemas.microsoft.com/office/drawing/2014/main" id="{9E93EFD1-1B93-41AA-945F-2F5A3A49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71" y="8872887"/>
            <a:ext cx="3575047" cy="3599122"/>
          </a:xfrm>
          <a:prstGeom prst="rect">
            <a:avLst/>
          </a:prstGeom>
        </p:spPr>
      </p:pic>
      <p:pic>
        <p:nvPicPr>
          <p:cNvPr id="13" name="Picture 12" descr="A picture containing sitting, white, large, red&#10;&#10;Description automatically generated">
            <a:extLst>
              <a:ext uri="{FF2B5EF4-FFF2-40B4-BE49-F238E27FC236}">
                <a16:creationId xmlns:a16="http://schemas.microsoft.com/office/drawing/2014/main" id="{58009309-DCF6-428C-9E0D-8BB1C17880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769" r="25335" b="1673"/>
          <a:stretch/>
        </p:blipFill>
        <p:spPr>
          <a:xfrm>
            <a:off x="2649882" y="8850665"/>
            <a:ext cx="3571791" cy="357179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3" name="Picture 2" descr="A picture containing photo, holding, black, green&#10;&#10;Description automatically generated">
            <a:extLst>
              <a:ext uri="{FF2B5EF4-FFF2-40B4-BE49-F238E27FC236}">
                <a16:creationId xmlns:a16="http://schemas.microsoft.com/office/drawing/2014/main" id="{8252991F-38E2-4B19-906D-DF8EE80017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632"/>
          <a:stretch/>
        </p:blipFill>
        <p:spPr>
          <a:xfrm>
            <a:off x="6534232" y="1093222"/>
            <a:ext cx="3564666" cy="3564666"/>
          </a:xfrm>
          <a:prstGeom prst="rect">
            <a:avLst/>
          </a:prstGeom>
        </p:spPr>
      </p:pic>
      <p:pic>
        <p:nvPicPr>
          <p:cNvPr id="41" name="Picture 40">
            <a:hlinkClick r:id="rId7"/>
            <a:extLst>
              <a:ext uri="{FF2B5EF4-FFF2-40B4-BE49-F238E27FC236}">
                <a16:creationId xmlns:a16="http://schemas.microsoft.com/office/drawing/2014/main" id="{BD20F945-21D5-46B2-8C41-3AD26912D3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" t="-18535" r="100" b="-14532"/>
          <a:stretch/>
        </p:blipFill>
        <p:spPr>
          <a:xfrm>
            <a:off x="14269454" y="8872887"/>
            <a:ext cx="3568390" cy="356839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E196CBCB-482A-4D81-8AA9-CC9BB68C3E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856" t="25975" r="6008" b="5889"/>
          <a:stretch/>
        </p:blipFill>
        <p:spPr>
          <a:xfrm>
            <a:off x="2643225" y="1070517"/>
            <a:ext cx="3575047" cy="3575047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>
            <a:hlinkClick r:id="rId11"/>
            <a:extLst>
              <a:ext uri="{FF2B5EF4-FFF2-40B4-BE49-F238E27FC236}">
                <a16:creationId xmlns:a16="http://schemas.microsoft.com/office/drawing/2014/main" id="{8B4F3391-17E3-4021-A510-5D92ADCF4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79" t="1929" r="11215" b="4398"/>
          <a:stretch/>
        </p:blipFill>
        <p:spPr>
          <a:xfrm>
            <a:off x="18123904" y="1099945"/>
            <a:ext cx="3568390" cy="3568390"/>
          </a:xfrm>
          <a:prstGeom prst="rect">
            <a:avLst/>
          </a:prstGeom>
          <a:ln w="12700">
            <a:noFill/>
          </a:ln>
        </p:spPr>
      </p:pic>
      <p:pic>
        <p:nvPicPr>
          <p:cNvPr id="3078" name="Picture 6" descr="Bank Holiday Bodge: A Wall of Music">
            <a:hlinkClick r:id="rId13"/>
            <a:extLst>
              <a:ext uri="{FF2B5EF4-FFF2-40B4-BE49-F238E27FC236}">
                <a16:creationId xmlns:a16="http://schemas.microsoft.com/office/drawing/2014/main" id="{8D32B5CC-2C77-4F7B-AA09-DCEFF31F8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2270" r="14367" b="2591"/>
          <a:stretch/>
        </p:blipFill>
        <p:spPr bwMode="auto">
          <a:xfrm>
            <a:off x="10411134" y="1093222"/>
            <a:ext cx="3568390" cy="356839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hlinkClick r:id="rId15"/>
            <a:extLst>
              <a:ext uri="{FF2B5EF4-FFF2-40B4-BE49-F238E27FC236}">
                <a16:creationId xmlns:a16="http://schemas.microsoft.com/office/drawing/2014/main" id="{1541E67A-22AC-4B75-BE7F-99336A85FE3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319" t="2047" r="3107" b="7026"/>
          <a:stretch/>
        </p:blipFill>
        <p:spPr>
          <a:xfrm>
            <a:off x="18172386" y="5000625"/>
            <a:ext cx="3562039" cy="3521869"/>
          </a:xfrm>
          <a:prstGeom prst="rect">
            <a:avLst/>
          </a:prstGeom>
          <a:ln w="12700">
            <a:noFill/>
          </a:ln>
        </p:spPr>
      </p:pic>
      <p:pic>
        <p:nvPicPr>
          <p:cNvPr id="3076" name="Picture 4" descr="Bank Holiday Bodge: Parametric Snowflakes">
            <a:hlinkClick r:id="rId17"/>
            <a:extLst>
              <a:ext uri="{FF2B5EF4-FFF2-40B4-BE49-F238E27FC236}">
                <a16:creationId xmlns:a16="http://schemas.microsoft.com/office/drawing/2014/main" id="{78854C0D-10DC-4EAF-9CDD-91D3F5A56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549329" y="8872887"/>
            <a:ext cx="3549569" cy="354956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nk Holiday Bodge: Coding up Christmas">
            <a:hlinkClick r:id="rId19"/>
            <a:extLst>
              <a:ext uri="{FF2B5EF4-FFF2-40B4-BE49-F238E27FC236}">
                <a16:creationId xmlns:a16="http://schemas.microsoft.com/office/drawing/2014/main" id="{F048D692-5E10-4606-8D03-65B44F6C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8150080" y="8860419"/>
            <a:ext cx="3568390" cy="356839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21"/>
            <a:extLst>
              <a:ext uri="{FF2B5EF4-FFF2-40B4-BE49-F238E27FC236}">
                <a16:creationId xmlns:a16="http://schemas.microsoft.com/office/drawing/2014/main" id="{3173FD51-D4A6-4207-ABB3-9B2C5C30C7E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616" r="10282" b="5616"/>
          <a:stretch/>
        </p:blipFill>
        <p:spPr>
          <a:xfrm>
            <a:off x="2646480" y="4954395"/>
            <a:ext cx="3587439" cy="3587439"/>
          </a:xfrm>
          <a:prstGeom prst="rect">
            <a:avLst/>
          </a:prstGeom>
          <a:ln w="12700"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7044064" y="6344418"/>
            <a:ext cx="10257937" cy="93794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spc="800" dirty="0">
                <a:solidFill>
                  <a:srgbClr val="3571A3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PYTHON</a:t>
            </a:r>
            <a:r>
              <a:rPr lang="en-US" sz="5400" spc="800" dirty="0">
                <a:solidFill>
                  <a:schemeClr val="tx2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 </a:t>
            </a:r>
            <a:r>
              <a:rPr lang="en-US" sz="5400" spc="800" dirty="0">
                <a:solidFill>
                  <a:srgbClr val="FED042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EVERYWHERE</a:t>
            </a: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4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4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4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4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4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Eye">
            <a:extLst>
              <a:ext uri="{FF2B5EF4-FFF2-40B4-BE49-F238E27FC236}">
                <a16:creationId xmlns:a16="http://schemas.microsoft.com/office/drawing/2014/main" id="{99494567-3855-4030-8D10-05923A30E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427" y="9460093"/>
            <a:ext cx="914400" cy="914400"/>
          </a:xfrm>
          <a:prstGeom prst="rect">
            <a:avLst/>
          </a:prstGeom>
        </p:spPr>
      </p:pic>
      <p:pic>
        <p:nvPicPr>
          <p:cNvPr id="15" name="Graphic 14" descr="Calculator">
            <a:extLst>
              <a:ext uri="{FF2B5EF4-FFF2-40B4-BE49-F238E27FC236}">
                <a16:creationId xmlns:a16="http://schemas.microsoft.com/office/drawing/2014/main" id="{C79F829D-C182-4778-8C79-B7F924004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3361" y="7002967"/>
            <a:ext cx="914400" cy="914400"/>
          </a:xfrm>
          <a:prstGeom prst="rect">
            <a:avLst/>
          </a:prstGeom>
        </p:spPr>
      </p:pic>
      <p:pic>
        <p:nvPicPr>
          <p:cNvPr id="12" name="Graphic 11" descr="Unlock">
            <a:extLst>
              <a:ext uri="{FF2B5EF4-FFF2-40B4-BE49-F238E27FC236}">
                <a16:creationId xmlns:a16="http://schemas.microsoft.com/office/drawing/2014/main" id="{FFD9DA9A-FF6E-4A1F-9A36-1D7A60477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3361" y="4529855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58144" y="9624905"/>
            <a:ext cx="568296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Seeing Through the Hype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58144" y="7167779"/>
            <a:ext cx="329449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New Math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58144" y="4694667"/>
            <a:ext cx="37802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 Democracy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7320" y="1864253"/>
            <a:ext cx="66319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Looking Ahead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3678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BC854AF-4DC2-5243-9D0B-A051BC0AFC1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76C06E0-AA2D-204B-88F3-1349693776A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r="28617"/>
          <a:stretch/>
        </p:blipFill>
        <p:spPr>
          <a:xfrm>
            <a:off x="12188824" y="7002967"/>
            <a:ext cx="5899899" cy="6713023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61A51D09-AFD4-FC4E-B7ED-04F850EADC5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A picture containing sitting, outdoor, bicycle, large&#10;&#10;Description automatically generated">
            <a:extLst>
              <a:ext uri="{FF2B5EF4-FFF2-40B4-BE49-F238E27FC236}">
                <a16:creationId xmlns:a16="http://schemas.microsoft.com/office/drawing/2014/main" id="{DC5FA132-29E5-4913-81A2-9B5E0EFEAB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>
          <a:xfrm rot="5400000">
            <a:off x="14498432" y="3836775"/>
            <a:ext cx="13715991" cy="604244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2F0D8F-6227-44AB-BAB3-EDC41F8D9CD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r="33822"/>
          <a:stretch/>
        </p:blipFill>
        <p:spPr>
          <a:xfrm>
            <a:off x="12187603" y="2"/>
            <a:ext cx="5899899" cy="67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882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1131F-7CD5-4581-BE4F-4ADD6264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55" y="3101678"/>
            <a:ext cx="2145336" cy="21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80911" y="5934456"/>
            <a:ext cx="16465085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</a:rPr>
              <a:t>THANK </a:t>
            </a:r>
            <a:r>
              <a:rPr lang="en-US" sz="16000" spc="3000" dirty="0">
                <a:solidFill>
                  <a:srgbClr val="FED04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endParaRPr lang="en-US" sz="16000" spc="30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9061389" y="8190767"/>
            <a:ext cx="6014467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algn="ctr" defTabSz="4572000">
              <a:spcBef>
                <a:spcPts val="300"/>
              </a:spcBef>
            </a:pPr>
            <a:r>
              <a:rPr lang="en-US" sz="3000" b="1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Tim Hargreaves</a:t>
            </a:r>
          </a:p>
          <a:p>
            <a:pPr algn="ctr" defTabSz="4572000">
              <a:spcBef>
                <a:spcPts val="300"/>
              </a:spcBef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ttested.com</a:t>
            </a:r>
          </a:p>
          <a:p>
            <a:pPr algn="ctr" defTabSz="4572000">
              <a:spcBef>
                <a:spcPts val="300"/>
              </a:spcBef>
            </a:pPr>
            <a:r>
              <a:rPr lang="en-US" sz="30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linkedin.com/in/</a:t>
            </a:r>
            <a:r>
              <a:rPr lang="en-US" sz="3000" dirty="0" err="1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tim-hargreaves</a:t>
            </a:r>
            <a:endParaRPr lang="en-US" sz="3000" dirty="0">
              <a:solidFill>
                <a:schemeClr val="tx1">
                  <a:lumMod val="75000"/>
                </a:schemeClr>
              </a:solidFill>
              <a:latin typeface="Montserrat Light" charset="0"/>
              <a:ea typeface="Montserrat Light" charset="0"/>
              <a:cs typeface="Montserrat Ligh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421120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9360759" y="1150575"/>
            <a:ext cx="568777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Talk Content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Help">
            <a:extLst>
              <a:ext uri="{FF2B5EF4-FFF2-40B4-BE49-F238E27FC236}">
                <a16:creationId xmlns:a16="http://schemas.microsoft.com/office/drawing/2014/main" id="{36044DB7-84B3-486F-B2E9-C61B68103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550" y="5325020"/>
            <a:ext cx="2610920" cy="26109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966689" y="8414613"/>
            <a:ext cx="263405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PREDICTIONS FOR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FUTURE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4445" y="8414613"/>
            <a:ext cx="220124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MY WORK AND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BACKGROUND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80096" y="8414613"/>
            <a:ext cx="201048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FOR FINANCE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60239" y="8414613"/>
            <a:ext cx="207941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EVERYWHERE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D1144C2E-0631-46A7-BEB6-28C3BBDBC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78251" y="5325020"/>
            <a:ext cx="2610920" cy="2610920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EFDC1055-AC0C-498F-AAF6-D310EDAEE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79879" y="5325020"/>
            <a:ext cx="2610920" cy="2610920"/>
          </a:xfrm>
          <a:prstGeom prst="rect">
            <a:avLst/>
          </a:prstGeom>
        </p:spPr>
      </p:pic>
      <p:pic>
        <p:nvPicPr>
          <p:cNvPr id="22" name="Graphic 21" descr="Earth globe Africa and Europe">
            <a:extLst>
              <a:ext uri="{FF2B5EF4-FFF2-40B4-BE49-F238E27FC236}">
                <a16:creationId xmlns:a16="http://schemas.microsoft.com/office/drawing/2014/main" id="{3F8E270B-010D-4C31-ABF7-EF231C739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594486" y="5325020"/>
            <a:ext cx="2610920" cy="26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76370" y="0"/>
            <a:ext cx="1550128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470872" y="8241266"/>
            <a:ext cx="5933538" cy="45218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Work Experience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AstraZeneca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Dunnhumby, Bet365</a:t>
            </a:r>
          </a:p>
          <a:p>
            <a:pPr>
              <a:lnSpc>
                <a:spcPts val="2650"/>
              </a:lnSpc>
            </a:pP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Education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University of Warwick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Mathematics and Statistics</a:t>
            </a:r>
          </a:p>
          <a:p>
            <a:pPr>
              <a:lnSpc>
                <a:spcPts val="2650"/>
              </a:lnSpc>
            </a:pP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b="1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Data Science Outreach</a:t>
            </a: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Blogging at </a:t>
            </a: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ttested.com</a:t>
            </a:r>
            <a:endParaRPr lang="en-US" sz="1700" dirty="0">
              <a:solidFill>
                <a:srgbClr val="3571A3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1700" dirty="0">
                <a:solidFill>
                  <a:srgbClr val="3571A3"/>
                </a:solidFill>
                <a:latin typeface="Source Sans Pro" charset="0"/>
                <a:ea typeface="Source Sans Pro" charset="0"/>
                <a:cs typeface="Source Sans Pro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and SQL Tutor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3094" y="7056908"/>
            <a:ext cx="254909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TIM HARGREAVES</a:t>
            </a:r>
          </a:p>
          <a:p>
            <a:pPr algn="ctr"/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Data Scientist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6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r="7637"/>
          <a:stretch/>
        </p:blipFill>
        <p:spPr>
          <a:xfrm>
            <a:off x="3088614" y="3373875"/>
            <a:ext cx="2719619" cy="30573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567C0-9D3F-4FF1-9FCC-8B501661EEDB}"/>
              </a:ext>
            </a:extLst>
          </p:cNvPr>
          <p:cNvSpPr txBox="1"/>
          <p:nvPr/>
        </p:nvSpPr>
        <p:spPr>
          <a:xfrm>
            <a:off x="2309606" y="1150575"/>
            <a:ext cx="431560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About 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E465E3-AB2E-45AF-A80E-C1680B92A20F}"/>
              </a:ext>
            </a:extLst>
          </p:cNvPr>
          <p:cNvCxnSpPr/>
          <p:nvPr/>
        </p:nvCxnSpPr>
        <p:spPr>
          <a:xfrm>
            <a:off x="331089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Yet Another Sorting Algorithm Visualisation">
            <a:extLst>
              <a:ext uri="{FF2B5EF4-FFF2-40B4-BE49-F238E27FC236}">
                <a16:creationId xmlns:a16="http://schemas.microsoft.com/office/drawing/2014/main" id="{3CCB4CD8-14ED-41C3-9DED-0D8350F37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1929672" y="1641834"/>
            <a:ext cx="9394676" cy="9394676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5239A7-C2B1-41C4-AD1B-D4DC76EEB6EF}"/>
              </a:ext>
            </a:extLst>
          </p:cNvPr>
          <p:cNvSpPr txBox="1"/>
          <p:nvPr/>
        </p:nvSpPr>
        <p:spPr>
          <a:xfrm>
            <a:off x="13842454" y="11753132"/>
            <a:ext cx="556915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2E2E35"/>
                </a:solidFill>
                <a:latin typeface="Montserrat" charset="0"/>
                <a:ea typeface="Montserrat" charset="0"/>
                <a:cs typeface="Montserrat" charset="0"/>
              </a:rPr>
              <a:t>Image Source: “</a:t>
            </a:r>
            <a:r>
              <a:rPr lang="en-US" sz="2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Yet Another Sorting </a:t>
            </a:r>
          </a:p>
          <a:p>
            <a:pPr algn="ctr"/>
            <a:r>
              <a:rPr lang="en-US" sz="2000" dirty="0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 </a:t>
            </a:r>
            <a:r>
              <a:rPr lang="en-US" sz="2000" dirty="0" err="1">
                <a:solidFill>
                  <a:srgbClr val="3571A3"/>
                </a:solidFill>
                <a:latin typeface="Montserrat" charset="0"/>
                <a:ea typeface="Montserrat" charset="0"/>
                <a:cs typeface="Montserrat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Visualisation</a:t>
            </a:r>
            <a:r>
              <a:rPr lang="en-US" sz="2000" dirty="0">
                <a:solidFill>
                  <a:srgbClr val="2E2E35"/>
                </a:solidFill>
                <a:latin typeface="Montserrat" charset="0"/>
                <a:ea typeface="Montserrat" charset="0"/>
                <a:cs typeface="Montserrat" charset="0"/>
              </a:rPr>
              <a:t>” – Tim Hargreaves</a:t>
            </a:r>
          </a:p>
        </p:txBody>
      </p:sp>
    </p:spTree>
    <p:extLst>
      <p:ext uri="{BB962C8B-B14F-4D97-AF65-F5344CB8AC3E}">
        <p14:creationId xmlns:p14="http://schemas.microsoft.com/office/powerpoint/2010/main" val="2029746574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3225" y="2274848"/>
            <a:ext cx="20949748" cy="9433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BDE85-7291-4890-90AF-C855EE69B4AF}"/>
              </a:ext>
            </a:extLst>
          </p:cNvPr>
          <p:cNvSpPr/>
          <p:nvPr/>
        </p:nvSpPr>
        <p:spPr>
          <a:xfrm>
            <a:off x="9364214" y="2743200"/>
            <a:ext cx="12304358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897613" y="2743200"/>
            <a:ext cx="12304359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2631" y="3636773"/>
            <a:ext cx="540724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Power of Python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72631" y="4903551"/>
            <a:ext cx="683652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800" i="1" dirty="0">
                <a:latin typeface="Source Sans Pro" charset="0"/>
                <a:ea typeface="Source Sans Pro" charset="0"/>
                <a:cs typeface="Source Sans Pro" charset="0"/>
              </a:rPr>
              <a:t>How much can be achieved with just one A4 sheet of Python code?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1876" y="4482790"/>
            <a:ext cx="10166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9F5DC17-DAD3-4EF2-BB3B-C0237A04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16684" r="15205" b="15307"/>
          <a:stretch/>
        </p:blipFill>
        <p:spPr>
          <a:xfrm>
            <a:off x="9509047" y="2906384"/>
            <a:ext cx="12514586" cy="80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1972"/>
      </p:ext>
    </p:extLst>
  </p:cSld>
  <p:clrMapOvr>
    <a:masterClrMapping/>
  </p:clrMapOvr>
  <p:transition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3EA883A-E1A9-43D0-B9D6-9655E47AE751}"/>
              </a:ext>
            </a:extLst>
          </p:cNvPr>
          <p:cNvSpPr txBox="1"/>
          <p:nvPr/>
        </p:nvSpPr>
        <p:spPr>
          <a:xfrm>
            <a:off x="8993741" y="4776111"/>
            <a:ext cx="705340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Data Is The New </a:t>
            </a:r>
            <a:r>
              <a:rPr lang="en-US" sz="6000" b="1" spc="2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Oil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020CC-B4EF-4583-8B9D-09D476C4437F}"/>
              </a:ext>
            </a:extLst>
          </p:cNvPr>
          <p:cNvSpPr txBox="1"/>
          <p:nvPr/>
        </p:nvSpPr>
        <p:spPr>
          <a:xfrm>
            <a:off x="13439017" y="4776109"/>
            <a:ext cx="232506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6000" b="1" spc="200" dirty="0">
                <a:solidFill>
                  <a:srgbClr val="FED04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Snake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3360" y="1150575"/>
            <a:ext cx="846257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 Word of Warning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13634357" y="7154488"/>
            <a:ext cx="10726964" cy="8823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650"/>
              </a:lnSpc>
            </a:pPr>
            <a:r>
              <a:rPr lang="en-GB" sz="17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“The World's Most Valuable Resource Is No Longer Oil, but Data,” May 6, 2017. https://www.economist.com/leaders/2017/05/06/the-worlds-most-valuable-resource-is-no-longer-oil-but-data.</a:t>
            </a:r>
            <a:endParaRPr lang="en-US" sz="17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CE99628-B399-4981-9110-81B21B00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4" b="17895"/>
          <a:stretch/>
        </p:blipFill>
        <p:spPr>
          <a:xfrm>
            <a:off x="153060" y="8069505"/>
            <a:ext cx="24059490" cy="5522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62DFFC-269E-4565-BEA1-18AC392582EB}"/>
              </a:ext>
            </a:extLst>
          </p:cNvPr>
          <p:cNvSpPr txBox="1"/>
          <p:nvPr/>
        </p:nvSpPr>
        <p:spPr>
          <a:xfrm>
            <a:off x="11640173" y="4493527"/>
            <a:ext cx="1460742" cy="13767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18000" b="1" spc="200" dirty="0">
                <a:solidFill>
                  <a:srgbClr val="3571A3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Montserrat" charset="0"/>
              </a:rPr>
              <a:t>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822C6-DBD2-44A3-92C7-B9C4650D1CAE}"/>
              </a:ext>
            </a:extLst>
          </p:cNvPr>
          <p:cNvSpPr txBox="1"/>
          <p:nvPr/>
        </p:nvSpPr>
        <p:spPr>
          <a:xfrm>
            <a:off x="14566987" y="4776110"/>
            <a:ext cx="118494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Oil</a:t>
            </a:r>
          </a:p>
        </p:txBody>
      </p:sp>
    </p:spTree>
    <p:extLst>
      <p:ext uri="{BB962C8B-B14F-4D97-AF65-F5344CB8AC3E}">
        <p14:creationId xmlns:p14="http://schemas.microsoft.com/office/powerpoint/2010/main" val="187536044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594E-6 -2.22222E-6 L -0.04872 0.0003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" y="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542E-6 -2.22222E-6 L 0.04585 -2.22222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11" grpId="0"/>
      <p:bldP spid="20" grpId="0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701509" y="1150575"/>
            <a:ext cx="6304931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The Challenge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B38A25-64B6-4580-A68F-626452868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2" r="5579"/>
          <a:stretch/>
        </p:blipFill>
        <p:spPr>
          <a:xfrm>
            <a:off x="1" y="0"/>
            <a:ext cx="11047444" cy="1371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95B5E-4ED7-4706-95B0-8DAB3691A62C}"/>
              </a:ext>
            </a:extLst>
          </p:cNvPr>
          <p:cNvSpPr txBox="1"/>
          <p:nvPr/>
        </p:nvSpPr>
        <p:spPr>
          <a:xfrm>
            <a:off x="12990209" y="5702008"/>
            <a:ext cx="9695907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400" i="1" dirty="0">
                <a:latin typeface="Source Sans Pro" charset="0"/>
                <a:ea typeface="Source Sans Pro" charset="0"/>
                <a:cs typeface="Source Sans Pro" charset="0"/>
              </a:rPr>
              <a:t>Can we predict whether an individual will be accepted or declined when applying for a credit card?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08C853-3D4D-4BF7-8A36-68331B59EC1E}"/>
              </a:ext>
            </a:extLst>
          </p:cNvPr>
          <p:cNvSpPr txBox="1"/>
          <p:nvPr/>
        </p:nvSpPr>
        <p:spPr>
          <a:xfrm>
            <a:off x="13006020" y="7410168"/>
            <a:ext cx="9695907" cy="523220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5400" i="1" dirty="0">
                <a:latin typeface="Source Sans Pro" charset="0"/>
                <a:ea typeface="Source Sans Pro" charset="0"/>
                <a:cs typeface="Source Sans Pro" charset="0"/>
              </a:rPr>
              <a:t>We will need just five steps:</a:t>
            </a:r>
          </a:p>
          <a:p>
            <a:pPr algn="ctr"/>
            <a:r>
              <a:rPr lang="en-US" sz="5400" b="1" dirty="0">
                <a:solidFill>
                  <a:srgbClr val="92D050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</a:p>
          <a:p>
            <a:pPr algn="ctr"/>
            <a:r>
              <a:rPr lang="en-US" sz="5400" b="1" dirty="0">
                <a:solidFill>
                  <a:srgbClr val="00B0F0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</a:p>
          <a:p>
            <a:pPr algn="ctr"/>
            <a:r>
              <a:rPr lang="en-US" sz="5400" b="1" dirty="0">
                <a:solidFill>
                  <a:srgbClr val="7030A0"/>
                </a:solidFill>
                <a:latin typeface="Source Sans Pro" charset="0"/>
                <a:ea typeface="Source Sans Pro" charset="0"/>
                <a:cs typeface="Source Sans Pro" charset="0"/>
              </a:rPr>
              <a:t>Clean</a:t>
            </a:r>
          </a:p>
          <a:p>
            <a:pPr algn="ctr"/>
            <a:r>
              <a:rPr lang="en-US" sz="5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</a:p>
          <a:p>
            <a:pPr algn="ctr"/>
            <a:r>
              <a:rPr lang="en-US" sz="5400" b="1" dirty="0">
                <a:solidFill>
                  <a:srgbClr val="D57C05"/>
                </a:solidFill>
                <a:latin typeface="Source Sans Pro" charset="0"/>
                <a:ea typeface="Source Sans Pro" charset="0"/>
                <a:cs typeface="Source Sans Pro" charset="0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3793E-7 2.22222E-6 L 0.00091 -0.176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-88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62767" y="1150575"/>
            <a:ext cx="268374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9A49C0-0435-4D4C-AA41-61C8B2D2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42" y="6527244"/>
            <a:ext cx="10720388" cy="3846332"/>
          </a:xfrm>
          <a:prstGeom prst="rect">
            <a:avLst/>
          </a:prstGeom>
          <a:ln>
            <a:solidFill>
              <a:srgbClr val="2E2E35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8D6FC9-516F-4480-A78A-47C89B64F72F}"/>
              </a:ext>
            </a:extLst>
          </p:cNvPr>
          <p:cNvSpPr txBox="1"/>
          <p:nvPr/>
        </p:nvSpPr>
        <p:spPr>
          <a:xfrm>
            <a:off x="7812893" y="3947555"/>
            <a:ext cx="878349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Why reinvent the wheel?</a:t>
            </a:r>
            <a:endParaRPr lang="en-US" sz="6000" b="1" i="1" spc="2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Montserrat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506594F-FCD2-48E3-8E59-8BBB8B74E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27324" y="5955032"/>
            <a:ext cx="5394325" cy="40457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E5770A-EB61-43D9-9A93-15B076A4B52A}"/>
              </a:ext>
            </a:extLst>
          </p:cNvPr>
          <p:cNvSpPr txBox="1"/>
          <p:nvPr/>
        </p:nvSpPr>
        <p:spPr>
          <a:xfrm>
            <a:off x="16142091" y="9925793"/>
            <a:ext cx="3964790" cy="89556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220,000 packages</a:t>
            </a:r>
            <a:endParaRPr lang="en-US" i="1" spc="2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Montserrat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4FFA73-9397-4955-8347-B20069F92B54}"/>
              </a:ext>
            </a:extLst>
          </p:cNvPr>
          <p:cNvSpPr/>
          <p:nvPr/>
        </p:nvSpPr>
        <p:spPr>
          <a:xfrm>
            <a:off x="12641030" y="6632019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55179" y="1150575"/>
            <a:ext cx="309892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A4978-5CD1-44E2-96FC-F24234B2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677" y="7764599"/>
            <a:ext cx="10995430" cy="461790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1E859-CC87-44F9-ACF2-B1256B2E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64" y="3374199"/>
            <a:ext cx="9832110" cy="6171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14546784" y="4151657"/>
            <a:ext cx="6927216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Rename columns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Throw out Zip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D3410-3E1A-4427-8746-46E464962B34}"/>
              </a:ext>
            </a:extLst>
          </p:cNvPr>
          <p:cNvSpPr txBox="1"/>
          <p:nvPr/>
        </p:nvSpPr>
        <p:spPr>
          <a:xfrm>
            <a:off x="2863624" y="10073144"/>
            <a:ext cx="7637190" cy="19133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Separate predictors and 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57C44E-FA1E-49FA-846F-D5CE53057BDF}"/>
              </a:ext>
            </a:extLst>
          </p:cNvPr>
          <p:cNvSpPr/>
          <p:nvPr/>
        </p:nvSpPr>
        <p:spPr>
          <a:xfrm>
            <a:off x="22452687" y="7912904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030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6E80E-1BD5-4BFA-A9AD-32DC5374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75" y="7050297"/>
            <a:ext cx="9688277" cy="4963218"/>
          </a:xfrm>
          <a:prstGeom prst="rect">
            <a:avLst/>
          </a:prstGeom>
          <a:ln>
            <a:solidFill>
              <a:srgbClr val="2E2E35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BE390-FD62-46B6-9B45-68DC71E00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09" y="8111677"/>
            <a:ext cx="11084983" cy="3462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4447" y="1150575"/>
            <a:ext cx="26003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D2329-157C-4B0A-910C-DB094E1EC151}"/>
              </a:ext>
            </a:extLst>
          </p:cNvPr>
          <p:cNvSpPr/>
          <p:nvPr/>
        </p:nvSpPr>
        <p:spPr>
          <a:xfrm>
            <a:off x="0" y="13199165"/>
            <a:ext cx="4878000" cy="5168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9784F1-7A5F-47B5-9497-5DAC6F0DCED3}"/>
              </a:ext>
            </a:extLst>
          </p:cNvPr>
          <p:cNvSpPr txBox="1"/>
          <p:nvPr/>
        </p:nvSpPr>
        <p:spPr>
          <a:xfrm>
            <a:off x="3459022" y="12856406"/>
            <a:ext cx="1418978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8DEB1-F996-4CD4-A0C7-88FC5ABE6B61}"/>
              </a:ext>
            </a:extLst>
          </p:cNvPr>
          <p:cNvSpPr/>
          <p:nvPr/>
        </p:nvSpPr>
        <p:spPr>
          <a:xfrm>
            <a:off x="4878000" y="13199165"/>
            <a:ext cx="4878000" cy="516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94F4-B5E0-469B-A30F-7FD95521B2A0}"/>
              </a:ext>
            </a:extLst>
          </p:cNvPr>
          <p:cNvSpPr txBox="1"/>
          <p:nvPr/>
        </p:nvSpPr>
        <p:spPr>
          <a:xfrm>
            <a:off x="8128630" y="12856406"/>
            <a:ext cx="1627370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5BB75-C413-41C9-A77A-CD0CCF641A56}"/>
              </a:ext>
            </a:extLst>
          </p:cNvPr>
          <p:cNvSpPr txBox="1"/>
          <p:nvPr/>
        </p:nvSpPr>
        <p:spPr>
          <a:xfrm>
            <a:off x="2040110" y="3388025"/>
            <a:ext cx="8159606" cy="28238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Replace missing values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with sensible guesses</a:t>
            </a:r>
          </a:p>
          <a:p>
            <a:pPr algn="ctr">
              <a:lnSpc>
                <a:spcPts val="7060"/>
              </a:lnSpc>
            </a:pPr>
            <a:r>
              <a:rPr lang="en-US" sz="6000" b="1" i="1" spc="200" dirty="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Montserrat" charset="0"/>
              </a:rPr>
              <a:t>keeping track of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A19D1-B1CB-40BA-9102-56ACD6ACA369}"/>
              </a:ext>
            </a:extLst>
          </p:cNvPr>
          <p:cNvSpPr/>
          <p:nvPr/>
        </p:nvSpPr>
        <p:spPr>
          <a:xfrm>
            <a:off x="9743652" y="13199165"/>
            <a:ext cx="2440800" cy="5168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27341-75B8-4922-8BE3-DE538BE08D85}"/>
              </a:ext>
            </a:extLst>
          </p:cNvPr>
          <p:cNvSpPr txBox="1"/>
          <p:nvPr/>
        </p:nvSpPr>
        <p:spPr>
          <a:xfrm>
            <a:off x="10781319" y="12856406"/>
            <a:ext cx="1378904" cy="85959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>
              <a:lnSpc>
                <a:spcPts val="7060"/>
              </a:lnSpc>
            </a:pPr>
            <a:r>
              <a:rPr lang="en-US" sz="28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0110A-4D11-43B8-90D9-3BCEBAC93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6847" y="3388025"/>
            <a:ext cx="10525125" cy="34956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48EC00-D7A2-4613-8D48-A71D760BF70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7559410" y="6883700"/>
            <a:ext cx="6250" cy="1241483"/>
          </a:xfrm>
          <a:prstGeom prst="straightConnector1">
            <a:avLst/>
          </a:prstGeom>
          <a:ln w="76200">
            <a:solidFill>
              <a:srgbClr val="3571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1B8091-F5E8-430A-AE8C-5899324B8BBB}"/>
              </a:ext>
            </a:extLst>
          </p:cNvPr>
          <p:cNvSpPr/>
          <p:nvPr/>
        </p:nvSpPr>
        <p:spPr>
          <a:xfrm>
            <a:off x="13998575" y="3940175"/>
            <a:ext cx="520700" cy="18986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63614A-7D91-4918-8449-CBAB2F9FFD23}"/>
              </a:ext>
            </a:extLst>
          </p:cNvPr>
          <p:cNvSpPr/>
          <p:nvPr/>
        </p:nvSpPr>
        <p:spPr>
          <a:xfrm>
            <a:off x="15986293" y="5916645"/>
            <a:ext cx="4978232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3CAB0-9868-42C7-A94B-C4FAF812360D}"/>
              </a:ext>
            </a:extLst>
          </p:cNvPr>
          <p:cNvSpPr/>
          <p:nvPr/>
        </p:nvSpPr>
        <p:spPr>
          <a:xfrm>
            <a:off x="13401675" y="8582581"/>
            <a:ext cx="1270000" cy="18986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751571-E60B-4B92-9041-39CF7F4AA0FE}"/>
              </a:ext>
            </a:extLst>
          </p:cNvPr>
          <p:cNvSpPr/>
          <p:nvPr/>
        </p:nvSpPr>
        <p:spPr>
          <a:xfrm>
            <a:off x="16138693" y="10559051"/>
            <a:ext cx="4978232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06A08-54C6-4ADA-907A-B59F66E08206}"/>
              </a:ext>
            </a:extLst>
          </p:cNvPr>
          <p:cNvSpPr/>
          <p:nvPr/>
        </p:nvSpPr>
        <p:spPr>
          <a:xfrm>
            <a:off x="9948594" y="7227110"/>
            <a:ext cx="900000" cy="898073"/>
          </a:xfrm>
          <a:prstGeom prst="ellipse">
            <a:avLst/>
          </a:prstGeom>
          <a:solidFill>
            <a:srgbClr val="3571A3"/>
          </a:solidFill>
          <a:ln w="38100">
            <a:solidFill>
              <a:srgbClr val="2E2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9A0741-137F-4178-AAAE-A4B2C3B540D6}"/>
              </a:ext>
            </a:extLst>
          </p:cNvPr>
          <p:cNvSpPr/>
          <p:nvPr/>
        </p:nvSpPr>
        <p:spPr>
          <a:xfrm>
            <a:off x="12967319" y="11026565"/>
            <a:ext cx="477898" cy="4270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50FE7-F182-4938-B2B1-C81F769061DB}"/>
              </a:ext>
            </a:extLst>
          </p:cNvPr>
          <p:cNvSpPr/>
          <p:nvPr/>
        </p:nvSpPr>
        <p:spPr>
          <a:xfrm>
            <a:off x="13206268" y="6374737"/>
            <a:ext cx="477898" cy="49444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Pyth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3571A3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36916</TotalTime>
  <Words>621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 Light</vt:lpstr>
      <vt:lpstr>Lato Light</vt:lpstr>
      <vt:lpstr>Montserrat</vt:lpstr>
      <vt:lpstr>Montserrat Alternates SemiBold</vt:lpstr>
      <vt:lpstr>Montserrat Hairline</vt:lpstr>
      <vt:lpstr>Montserrat Light</vt:lpstr>
      <vt:lpstr>Source Sans Pro</vt:lpstr>
      <vt:lpstr>Source Sans Pro Black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Hargreaves, Tim</cp:lastModifiedBy>
  <cp:revision>6369</cp:revision>
  <dcterms:created xsi:type="dcterms:W3CDTF">2014-11-12T21:47:38Z</dcterms:created>
  <dcterms:modified xsi:type="dcterms:W3CDTF">2020-02-18T08:45:04Z</dcterms:modified>
  <cp:category/>
</cp:coreProperties>
</file>